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embedTrueTypeFonts="1" saveSubsetFonts="1">
  <p:sldMasterIdLst>
    <p:sldMasterId id="2147483648" r:id="rId1"/>
    <p:sldMasterId id="2147483661" r:id="rId3"/>
  </p:sldMasterIdLst>
  <p:notesMasterIdLst>
    <p:notesMasterId r:id="rId16"/>
  </p:notesMasterIdLst>
  <p:handoutMasterIdLst>
    <p:handoutMasterId r:id="rId17"/>
  </p:handoutMasterIdLst>
  <p:sldIdLst>
    <p:sldId id="332" r:id="rId4"/>
    <p:sldId id="343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</p:sldIdLst>
  <p:sldSz cx="9144000" cy="6858000" type="screen4x3"/>
  <p:notesSz cx="6858000" cy="9144000"/>
  <p:embeddedFontLst>
    <p:embeddedFont>
      <p:font typeface="Tahoma" panose="020B0604030504040204" charset="0"/>
      <p:regular r:id="rId21"/>
      <p:bold r:id="rId22"/>
    </p:embeddedFont>
    <p:embeddedFont>
      <p:font typeface="黑体" panose="02010609060101010101" charset="-122"/>
      <p:regular r:id="rId23"/>
    </p:embeddedFont>
    <p:embeddedFont>
      <p:font typeface="微软雅黑" panose="020B0503020204020204" charset="-122"/>
      <p:regular r:id="rId24"/>
    </p:embeddedFont>
    <p:embeddedFont>
      <p:font typeface="楷体" panose="02010609060101010101" charset="-122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AB"/>
    <a:srgbClr val="4AACB6"/>
    <a:srgbClr val="FFE05B"/>
    <a:srgbClr val="5750B0"/>
    <a:srgbClr val="A8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1"/>
  </p:normalViewPr>
  <p:slideViewPr>
    <p:cSldViewPr showGuides="1">
      <p:cViewPr varScale="1">
        <p:scale>
          <a:sx n="109" d="100"/>
          <a:sy n="109" d="100"/>
        </p:scale>
        <p:origin x="1720" y="192"/>
      </p:cViewPr>
      <p:guideLst>
        <p:guide orient="horz" pos="2160"/>
        <p:guide pos="2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gs" Target="tags/tag227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71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2FC54D3-7C39-0D4E-9FE9-7E1CF2C78E9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C6252-040E-BA4E-A94F-7FFBF9FBDE2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434C0-14A9-D94D-A971-9E51F00C863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89A32-06D8-A340-ACF0-12B0B15DF5A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098800" y="14729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350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36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0419B-8BAB-494F-B6BD-D812BAA356F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35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36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3F21A-B8D5-3549-8FBB-90C3D149D5F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73E3B-6539-364C-BC90-A353273CFF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22403-C8F0-9D40-BEF4-9929A4148AB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0F597-64EC-1242-917F-5E2927B2E87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81B4F-49BE-1749-AA3B-F73F4E97F99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86D1B-09FC-924D-94C9-8CB43C92B72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A5A1C-0CE5-FC49-B11D-F4C01155A18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>
                <a:latin typeface="Tahoma" panose="020B060403050404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400">
                <a:latin typeface="Tahoma" panose="020B060403050404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 smtClean="0">
                <a:ea typeface="宋体" panose="02010600030101010101" pitchFamily="2" charset="-122"/>
                <a:cs typeface="黑体" panose="02010609060101010101" charset="-122"/>
              </a:defRPr>
            </a:lvl1pPr>
          </a:lstStyle>
          <a:p>
            <a:pPr>
              <a:defRPr/>
            </a:pPr>
            <a:fld id="{1AC35F94-DD30-6047-AD54-D9699D5E36E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宋体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image" Target="../media/image5.png"/><Relationship Id="rId4" Type="http://schemas.openxmlformats.org/officeDocument/2006/relationships/tags" Target="../tags/tag209.xml"/><Relationship Id="rId3" Type="http://schemas.openxmlformats.org/officeDocument/2006/relationships/image" Target="../media/image4.png"/><Relationship Id="rId2" Type="http://schemas.openxmlformats.org/officeDocument/2006/relationships/tags" Target="../tags/tag208.xml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214.xml"/><Relationship Id="rId11" Type="http://schemas.openxmlformats.org/officeDocument/2006/relationships/image" Target="../media/image14.wmf"/><Relationship Id="rId10" Type="http://schemas.openxmlformats.org/officeDocument/2006/relationships/oleObject" Target="../embeddings/oleObject2.bin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emf"/><Relationship Id="rId8" Type="http://schemas.openxmlformats.org/officeDocument/2006/relationships/oleObject" Target="../embeddings/oleObject3.bin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image" Target="../media/image5.png"/><Relationship Id="rId4" Type="http://schemas.openxmlformats.org/officeDocument/2006/relationships/tags" Target="../tags/tag216.xml"/><Relationship Id="rId3" Type="http://schemas.openxmlformats.org/officeDocument/2006/relationships/image" Target="../media/image4.png"/><Relationship Id="rId2" Type="http://schemas.openxmlformats.org/officeDocument/2006/relationships/tags" Target="../tags/tag215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19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image" Target="../media/image5.png"/><Relationship Id="rId4" Type="http://schemas.openxmlformats.org/officeDocument/2006/relationships/tags" Target="../tags/tag221.xml"/><Relationship Id="rId3" Type="http://schemas.openxmlformats.org/officeDocument/2006/relationships/image" Target="../media/image4.png"/><Relationship Id="rId2" Type="http://schemas.openxmlformats.org/officeDocument/2006/relationships/tags" Target="../tags/tag220.xml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image" Target="../media/image16.emf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5.png"/><Relationship Id="rId4" Type="http://schemas.openxmlformats.org/officeDocument/2006/relationships/tags" Target="../tags/tag173.xml"/><Relationship Id="rId3" Type="http://schemas.openxmlformats.org/officeDocument/2006/relationships/image" Target="../media/image4.png"/><Relationship Id="rId2" Type="http://schemas.openxmlformats.org/officeDocument/2006/relationships/tags" Target="../tags/tag17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image" Target="../media/image5.png"/><Relationship Id="rId4" Type="http://schemas.openxmlformats.org/officeDocument/2006/relationships/tags" Target="../tags/tag177.xml"/><Relationship Id="rId3" Type="http://schemas.openxmlformats.org/officeDocument/2006/relationships/image" Target="../media/image4.png"/><Relationship Id="rId2" Type="http://schemas.openxmlformats.org/officeDocument/2006/relationships/tags" Target="../tags/tag176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image" Target="../media/image5.png"/><Relationship Id="rId4" Type="http://schemas.openxmlformats.org/officeDocument/2006/relationships/tags" Target="../tags/tag182.xml"/><Relationship Id="rId3" Type="http://schemas.openxmlformats.org/officeDocument/2006/relationships/image" Target="../media/image4.png"/><Relationship Id="rId2" Type="http://schemas.openxmlformats.org/officeDocument/2006/relationships/tags" Target="../tags/tag181.x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5.png"/><Relationship Id="rId4" Type="http://schemas.openxmlformats.org/officeDocument/2006/relationships/tags" Target="../tags/tag190.xml"/><Relationship Id="rId3" Type="http://schemas.openxmlformats.org/officeDocument/2006/relationships/image" Target="../media/image4.png"/><Relationship Id="rId2" Type="http://schemas.openxmlformats.org/officeDocument/2006/relationships/tags" Target="../tags/tag189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image" Target="../media/image5.png"/><Relationship Id="rId4" Type="http://schemas.openxmlformats.org/officeDocument/2006/relationships/tags" Target="../tags/tag194.xml"/><Relationship Id="rId3" Type="http://schemas.openxmlformats.org/officeDocument/2006/relationships/image" Target="../media/image4.png"/><Relationship Id="rId2" Type="http://schemas.openxmlformats.org/officeDocument/2006/relationships/tags" Target="../tags/tag19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image" Target="../media/image5.png"/><Relationship Id="rId4" Type="http://schemas.openxmlformats.org/officeDocument/2006/relationships/tags" Target="../tags/tag199.xml"/><Relationship Id="rId3" Type="http://schemas.openxmlformats.org/officeDocument/2006/relationships/image" Target="../media/image4.png"/><Relationship Id="rId2" Type="http://schemas.openxmlformats.org/officeDocument/2006/relationships/tags" Target="../tags/tag19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4.wmf"/><Relationship Id="rId7" Type="http://schemas.openxmlformats.org/officeDocument/2006/relationships/oleObject" Target="../embeddings/oleObject1.bin"/><Relationship Id="rId6" Type="http://schemas.openxmlformats.org/officeDocument/2006/relationships/tags" Target="../tags/tag205.xml"/><Relationship Id="rId5" Type="http://schemas.openxmlformats.org/officeDocument/2006/relationships/image" Target="../media/image5.png"/><Relationship Id="rId4" Type="http://schemas.openxmlformats.org/officeDocument/2006/relationships/tags" Target="../tags/tag204.xml"/><Relationship Id="rId3" Type="http://schemas.openxmlformats.org/officeDocument/2006/relationships/image" Target="../media/image4.png"/><Relationship Id="rId2" Type="http://schemas.openxmlformats.org/officeDocument/2006/relationships/tags" Target="../tags/tag203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486025" y="4063834"/>
            <a:ext cx="4238625" cy="718600"/>
          </a:xfrm>
        </p:spPr>
        <p:txBody>
          <a:bodyPr>
            <a:normAutofit/>
          </a:bodyPr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点击此处添加副标题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590800" y="2666960"/>
            <a:ext cx="4238625" cy="1165622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2.4 逻辑函数的表示方法</a:t>
            </a:r>
            <a:b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3005" y="2018030"/>
            <a:ext cx="2675890" cy="572770"/>
          </a:xfr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逻辑电路图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71600" y="2667000"/>
            <a:ext cx="723900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用基本逻辑门和复合逻辑门组成的完成某一逻辑的电路图 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90600" y="4191000"/>
            <a:ext cx="7620000" cy="583565"/>
          </a:xfrm>
          <a:prstGeom prst="rect">
            <a:avLst/>
          </a:prstGeom>
          <a:solidFill>
            <a:srgbClr val="FFE05B"/>
          </a:solidFill>
          <a:ln w="28575">
            <a:solidFill>
              <a:schemeClr val="dk1"/>
            </a:solidFill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·</a:t>
            </a:r>
            <a:r>
              <a:rPr lang="zh-CN" altLang="en-US" sz="28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例 </a:t>
            </a:r>
            <a:r>
              <a:rPr lang="zh-CN" altLang="en-US" sz="16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 sz="28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将</a:t>
            </a:r>
            <a:r>
              <a:rPr lang="zh-CN" sz="28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例</a:t>
            </a:r>
            <a:r>
              <a:rPr lang="en-US" altLang="zh-CN" sz="28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lang="zh-CN" altLang="en-US" sz="28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中的表达式画成逻辑电路图 </a:t>
            </a:r>
            <a:endParaRPr lang="zh-CN" altLang="en-US" sz="2800" b="1" smtClean="0">
              <a:solidFill>
                <a:schemeClr val="dk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981200" y="5029200"/>
          <a:ext cx="5943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10" imgW="1955165" imgH="215900" progId="Equation.DSMT4">
                  <p:embed/>
                </p:oleObj>
              </mc:Choice>
              <mc:Fallback>
                <p:oleObj name="Equation" r:id="rId10" imgW="1955165" imgH="215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029200"/>
                        <a:ext cx="59436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ldLvl="0" animBg="1"/>
      <p:bldP spid="1638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3005" y="2018030"/>
            <a:ext cx="7772400" cy="58293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sz="28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课堂练习</a:t>
            </a:r>
            <a:r>
              <a:rPr lang="en-US" altLang="zh-CN" sz="28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8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写出已知逻辑图的逻辑表达式。</a:t>
            </a:r>
            <a:r>
              <a:rPr lang="zh-CN" altLang="en-US" sz="28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28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555" name="Rectangle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2297113"/>
            <a:ext cx="3098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2438400" y="2667000"/>
          <a:ext cx="4800600" cy="303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Visio" r:id="rId8" imgW="4458970" imgH="2821940" progId="Visio.Drawing.11">
                  <p:embed/>
                </p:oleObj>
              </mc:Choice>
              <mc:Fallback>
                <p:oleObj name="Visio" r:id="rId8" imgW="4458970" imgH="282194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667000"/>
                        <a:ext cx="4800600" cy="3032125"/>
                      </a:xfrm>
                      <a:prstGeom prst="rect">
                        <a:avLst/>
                      </a:prstGeom>
                      <a:solidFill>
                        <a:srgbClr val="FFE05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1408112" cy="573087"/>
          </a:xfr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卡诺图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436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71600" y="2667000"/>
            <a:ext cx="7239000" cy="14452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由美国工程师</a:t>
            </a:r>
            <a:r>
              <a:rPr lang="en-US" altLang="zh-CN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M.Karnaugh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提出。卡诺图直观形象，它实际是真值表的一种变形。下面根据三人表决真值表画出卡诺图。 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580" name="Rectangle 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2859088"/>
            <a:ext cx="3098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8438" name="Object 6"/>
          <p:cNvGraphicFramePr>
            <a:graphicFrameLocks noChangeAspect="1"/>
          </p:cNvGraphicFramePr>
          <p:nvPr/>
        </p:nvGraphicFramePr>
        <p:xfrm>
          <a:off x="3200400" y="4419600"/>
          <a:ext cx="4114800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Visio" r:id="rId9" imgW="1651000" imgH="694055" progId="Visio.Drawing.11">
                  <p:embed/>
                </p:oleObj>
              </mc:Choice>
              <mc:Fallback>
                <p:oleObj name="Visio" r:id="rId9" imgW="1651000" imgH="69405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419600"/>
                        <a:ext cx="4114800" cy="1717675"/>
                      </a:xfrm>
                      <a:prstGeom prst="rect">
                        <a:avLst/>
                      </a:prstGeom>
                      <a:solidFill>
                        <a:srgbClr val="FFE05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0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895600" y="4495800"/>
            <a:ext cx="4800600" cy="1076325"/>
          </a:xfrm>
          <a:prstGeom prst="rect">
            <a:avLst/>
          </a:prstGeom>
          <a:solidFill>
            <a:schemeClr val="dk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卡诺图的具体画法和应用将在后面详细介绍</a:t>
            </a:r>
            <a:r>
              <a:rPr lang="zh-CN" altLang="en-US" sz="3200" b="1" u="sng" smtClean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3200" b="1" u="sng" smtClean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457200" y="457200"/>
            <a:ext cx="7792720" cy="868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逻辑函数的定义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05000" y="2286000"/>
            <a:ext cx="5394325" cy="914400"/>
            <a:chOff x="4200" y="3720"/>
            <a:chExt cx="8495" cy="1440"/>
          </a:xfrm>
        </p:grpSpPr>
        <p:sp>
          <p:nvSpPr>
            <p:cNvPr id="2" name="矩形 1"/>
            <p:cNvSpPr/>
            <p:nvPr/>
          </p:nvSpPr>
          <p:spPr>
            <a:xfrm>
              <a:off x="5760" y="3720"/>
              <a:ext cx="2520" cy="1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逻辑电路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>
            <a:xfrm flipV="1">
              <a:off x="4661" y="3946"/>
              <a:ext cx="1099" cy="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>
              <p:custDataLst>
                <p:tags r:id="rId2"/>
              </p:custDataLst>
            </p:nvPr>
          </p:nvCxnSpPr>
          <p:spPr>
            <a:xfrm flipV="1">
              <a:off x="4661" y="4800"/>
              <a:ext cx="1099" cy="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>
              <p:custDataLst>
                <p:tags r:id="rId3"/>
              </p:custDataLst>
            </p:nvPr>
          </p:nvCxnSpPr>
          <p:spPr>
            <a:xfrm flipV="1">
              <a:off x="4680" y="4200"/>
              <a:ext cx="1099" cy="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4200" y="3720"/>
              <a:ext cx="750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latinLnBrk="0">
                <a:lnSpc>
                  <a:spcPts val="1200"/>
                </a:lnSpc>
              </a:pPr>
              <a:r>
                <a:rPr lang="en-US" altLang="zh-CN" sz="14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1400" baseline="-2500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indent="0" latinLnBrk="0">
                <a:lnSpc>
                  <a:spcPts val="1200"/>
                </a:lnSpc>
              </a:pPr>
              <a:r>
                <a:rPr lang="en-US" altLang="zh-CN" sz="14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1400" baseline="-250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indent="0" latinLnBrk="0">
                <a:lnSpc>
                  <a:spcPts val="12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...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indent="0" latinLnBrk="0">
                <a:lnSpc>
                  <a:spcPts val="1200"/>
                </a:lnSpc>
              </a:pPr>
              <a:endParaRPr lang="en-US" altLang="zh-CN" sz="1400" i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indent="0" latinLnBrk="0">
                <a:lnSpc>
                  <a:spcPts val="1200"/>
                </a:lnSpc>
              </a:pPr>
              <a:r>
                <a:rPr lang="en-US" altLang="zh-CN" sz="14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1400" baseline="-25000">
                  <a:latin typeface="Times New Roman" panose="02020603050405020304" charset="0"/>
                  <a:cs typeface="Times New Roman" panose="02020603050405020304" charset="0"/>
                </a:rPr>
                <a:t>n</a:t>
              </a:r>
              <a:endParaRPr lang="en-US" altLang="zh-CN" sz="1400" baseline="-25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8" name="直接箭头连接符 7"/>
            <p:cNvCxnSpPr/>
            <p:nvPr>
              <p:custDataLst>
                <p:tags r:id="rId4"/>
              </p:custDataLst>
            </p:nvPr>
          </p:nvCxnSpPr>
          <p:spPr>
            <a:xfrm flipV="1">
              <a:off x="8280" y="4440"/>
              <a:ext cx="1099" cy="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9379" y="4150"/>
              <a:ext cx="331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i="1">
                  <a:latin typeface="Times New Roman" panose="02020603050405020304" charset="0"/>
                  <a:cs typeface="Times New Roman" panose="02020603050405020304" charset="0"/>
                </a:rPr>
                <a:t>F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=</a:t>
              </a:r>
              <a:r>
                <a:rPr lang="en-US" altLang="zh-CN" i="1">
                  <a:latin typeface="Times New Roman" panose="02020603050405020304" charset="0"/>
                  <a:cs typeface="Times New Roman" panose="02020603050405020304" charset="0"/>
                </a:rPr>
                <a:t>f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(</a:t>
              </a:r>
              <a:r>
                <a:rPr lang="en-US" altLang="zh-CN" sz="18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baseline="-2500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,</a:t>
              </a:r>
              <a:r>
                <a:rPr lang="en-US" altLang="zh-CN" sz="18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1800" baseline="-250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,...,</a:t>
              </a:r>
              <a:r>
                <a:rPr lang="en-US" altLang="zh-CN" sz="18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1800" baseline="-25000">
                  <a:latin typeface="Times New Roman" panose="02020603050405020304" charset="0"/>
                  <a:cs typeface="Times New Roman" panose="02020603050405020304" charset="0"/>
                </a:rPr>
                <a:t>n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042160" y="3429000"/>
            <a:ext cx="364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教材</a:t>
            </a:r>
            <a:r>
              <a:rPr lang="en-US" altLang="zh-CN"/>
              <a:t>P26 </a:t>
            </a:r>
            <a:r>
              <a:rPr lang="zh-CN" altLang="en-US"/>
              <a:t>图</a:t>
            </a:r>
            <a:r>
              <a:rPr lang="en-US" altLang="zh-CN"/>
              <a:t>2.5 </a:t>
            </a:r>
            <a:r>
              <a:rPr lang="zh-CN" altLang="en-US"/>
              <a:t>广义的逻辑电路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1255" y="807720"/>
            <a:ext cx="7792720" cy="868680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cs typeface="微软雅黑" panose="020B0503020204020204" charset="-122"/>
                <a:sym typeface="+mn-ea"/>
              </a:rPr>
              <a:t>逻辑函数的表示方法有：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 algn="l" defTabSz="914400" eaLnBrk="1" hangingPunct="1">
              <a:lnSpc>
                <a:spcPct val="100000"/>
              </a:lnSpc>
              <a:buChar char="l"/>
              <a:defRPr/>
            </a:pP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逻辑真值表</a:t>
            </a:r>
            <a:endParaRPr lang="zh-CN" altLang="en-US" sz="36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2" algn="l" defTabSz="914400" eaLnBrk="1" hangingPunct="1">
              <a:lnSpc>
                <a:spcPct val="100000"/>
              </a:lnSpc>
              <a:buChar char="l"/>
              <a:defRPr/>
            </a:pP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逻辑函数表达式</a:t>
            </a:r>
            <a:endParaRPr lang="zh-CN" altLang="en-US" sz="36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2" algn="l" defTabSz="914400" eaLnBrk="1" hangingPunct="1">
              <a:lnSpc>
                <a:spcPct val="100000"/>
              </a:lnSpc>
              <a:buChar char="l"/>
              <a:defRPr/>
            </a:pPr>
            <a:r>
              <a:rPr lang="en-US" altLang="zh-CN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波形图</a:t>
            </a:r>
            <a:endParaRPr lang="zh-CN" altLang="en-US" sz="36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2" algn="l" defTabSz="914400" eaLnBrk="1" hangingPunct="1">
              <a:lnSpc>
                <a:spcPct val="100000"/>
              </a:lnSpc>
              <a:buChar char="l"/>
              <a:defRPr/>
            </a:pP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逻辑电路图</a:t>
            </a:r>
            <a:endParaRPr lang="zh-CN" altLang="en-US" sz="36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2" algn="l" defTabSz="914400" eaLnBrk="1" hangingPunct="1">
              <a:lnSpc>
                <a:spcPct val="100000"/>
              </a:lnSpc>
              <a:buChar char="l"/>
              <a:defRPr/>
            </a:pP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卡诺图 </a:t>
            </a:r>
            <a:endParaRPr lang="zh-CN" altLang="en-US" sz="36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2779712" cy="573087"/>
          </a:xfr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  <a:defRPr/>
            </a:pPr>
            <a:r>
              <a:rPr lang="zh-CN" altLang="en-US" b="1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逻辑真值表法</a:t>
            </a:r>
            <a:endParaRPr lang="zh-CN" altLang="en-US" b="1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71600" y="2667000"/>
            <a:ext cx="723900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将输入变量的所有取值和相应的函数值一    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defRPr/>
            </a:pP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一列举出来 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371600" y="3657600"/>
            <a:ext cx="7239000" cy="16173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zh-CN" sz="32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通常输入逻辑变量的全部取值组合按二进  </a:t>
            </a:r>
            <a:endParaRPr lang="zh-CN" altLang="en-US" sz="2800" b="1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制顺序排列</a:t>
            </a:r>
            <a:endParaRPr lang="zh-CN" altLang="en-US" sz="2800" b="1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优点：直观明了，且具有唯一性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endParaRPr lang="en-US" altLang="zh-CN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 animBg="1"/>
      <p:bldP spid="922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838200" y="1905000"/>
            <a:ext cx="7772400" cy="411480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sz="2800" b="1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例1 三人就某一提议进行表决，按少数服从多数的原则，列出表决结果的真值表。</a:t>
            </a:r>
            <a:endParaRPr lang="zh-CN" altLang="en-US" sz="2800" b="1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sz="2800" b="1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2800" b="1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2547" name="Group 19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4876800" y="2895600"/>
          <a:ext cx="1600200" cy="3475038"/>
        </p:xfrm>
        <a:graphic>
          <a:graphicData uri="http://schemas.openxmlformats.org/drawingml/2006/table">
            <a:tbl>
              <a:tblPr/>
              <a:tblGrid>
                <a:gridCol w="1039813"/>
                <a:gridCol w="560387"/>
              </a:tblGrid>
              <a:tr h="4572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  <a:cs typeface="黑体" panose="02010609060101010101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A B C</a:t>
                      </a:r>
                      <a:endParaRPr kumimoji="0" lang="en-US" altLang="zh-CN" sz="2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T="45724" marB="4572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  <a:cs typeface="黑体" panose="02010609060101010101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F</a:t>
                      </a:r>
                      <a:endParaRPr kumimoji="0" lang="en-US" altLang="zh-CN" sz="2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0177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  <a:cs typeface="黑体" panose="02010609060101010101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000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001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010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011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100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101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110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111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T="45724" marB="4572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  <a:cs typeface="黑体" panose="02010609060101010101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10255" name="Text Box 1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43000" y="3048000"/>
            <a:ext cx="37338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确定输入输出变量并赋值。</a:t>
            </a:r>
            <a:endParaRPr lang="zh-CN" altLang="en-US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423" name="AutoShape 16">
            <a:hlinkClick r:id="rId9" action="ppaction://hlinksldjump" highlightClick="1"/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38200" y="6248400"/>
            <a:ext cx="533400" cy="3810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7" name="Text Box 1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81405" y="3810000"/>
            <a:ext cx="3429000" cy="249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输入变量为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表示三个人的表决结果，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表示同意，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表示不同意，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表示表决结果，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表示通过，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表示不通过</a:t>
            </a:r>
            <a:endParaRPr lang="zh-CN" altLang="en-US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b="0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课堂练习</a:t>
            </a:r>
            <a:endParaRPr lang="zh-CN" altLang="en-US" b="0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</a:pP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某校评奖委员会，由一名教务长和三位成员组成。其表决权如下：</a:t>
            </a:r>
            <a:endParaRPr lang="zh-CN" altLang="en-US" sz="2800" b="1" spc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</a:pP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）如果教务长赞成，则其余三人中只要有一名赞成，则可通过；</a:t>
            </a:r>
            <a:endParaRPr lang="zh-CN" altLang="en-US" sz="2800" b="1" spc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</a:pP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）如果教务长不赞成，则必须三个人成赞成才通过。</a:t>
            </a:r>
            <a:endParaRPr lang="zh-CN" altLang="en-US" sz="2800" b="1" spc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</a:pP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写出“表决通过了”的真值表。</a:t>
            </a:r>
            <a:endParaRPr lang="zh-CN" altLang="en-US" sz="2800" b="1" spc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3160712" cy="573087"/>
          </a:xfr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逻辑函数表达式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371600" y="2667000"/>
            <a:ext cx="723900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用与、或、非等基本逻辑运算表示输入与  </a:t>
            </a:r>
            <a:endParaRPr lang="zh-CN" altLang="en-US" sz="2800" b="1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defRPr/>
            </a:pP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输出之间的逻辑关系的表达式。</a:t>
            </a:r>
            <a:endParaRPr lang="zh-CN" altLang="en-US" sz="2800" b="1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47800" y="3886200"/>
            <a:ext cx="647700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 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ldLvl="0" animBg="1"/>
      <p:bldP spid="1229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228600"/>
            <a:ext cx="7793038" cy="1462088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43000" y="2590800"/>
            <a:ext cx="7772400" cy="411480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b="1" u="sng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步骤</a:t>
            </a:r>
            <a:endParaRPr lang="zh-CN" altLang="en-US" b="1" u="sng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lnSpc>
                <a:spcPct val="100000"/>
              </a:lnSpc>
              <a:buNone/>
              <a:defRPr/>
            </a:pPr>
            <a:r>
              <a:rPr lang="en-US" altLang="zh-CN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</a:t>
            </a:r>
            <a:r>
              <a:rPr lang="zh-CN" altLang="en-US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找出所有使逻辑函数值为1的输入变量取值的组合</a:t>
            </a:r>
            <a:endParaRPr lang="zh-CN" altLang="en-US" sz="24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lnSpc>
                <a:spcPct val="100000"/>
              </a:lnSpc>
              <a:buNone/>
              <a:defRPr/>
            </a:pPr>
            <a:r>
              <a:rPr lang="en-US" altLang="zh-CN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 </a:t>
            </a:r>
            <a:r>
              <a:rPr lang="zh-CN" altLang="en-US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构造与逻辑乘积项</a:t>
            </a:r>
            <a:endParaRPr lang="zh-CN" altLang="en-US" sz="24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lnSpc>
                <a:spcPct val="100000"/>
              </a:lnSpc>
              <a:buNone/>
              <a:defRPr/>
            </a:pPr>
            <a:r>
              <a:rPr lang="en-US" altLang="zh-CN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 </a:t>
            </a:r>
            <a:r>
              <a:rPr lang="zh-CN" altLang="en-US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逻辑原函数的标准与或表达式</a:t>
            </a:r>
            <a:r>
              <a:rPr lang="en-US" altLang="zh-CN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逻辑反函数的标准与或表达式 </a:t>
            </a:r>
            <a:endParaRPr lang="zh-CN" altLang="en-US" sz="24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lnSpc>
                <a:spcPct val="100000"/>
              </a:lnSpc>
              <a:buNone/>
              <a:defRPr/>
            </a:pPr>
            <a:r>
              <a:rPr lang="zh-CN" altLang="en-US" b="1" u="sng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endParaRPr lang="zh-CN" altLang="en-US" b="1" u="sng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316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82688" y="2017713"/>
            <a:ext cx="3160712" cy="573087"/>
          </a:xfrm>
          <a:prstGeom prst="rect">
            <a:avLst/>
          </a:prstGeom>
          <a:solidFill>
            <a:schemeClr val="dk2"/>
          </a:solidFill>
          <a:ln w="9525">
            <a:noFill/>
            <a:miter lim="800000"/>
          </a:ln>
          <a:effec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逻辑函数表达式</a:t>
            </a:r>
            <a:endParaRPr lang="zh-CN" altLang="en-US" sz="3200" b="1" smtClean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的逻辑原函数为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  <a:defRPr/>
            </a:pP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  <a:defRPr/>
            </a:pP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反函数呢？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写出课堂练习题的表达式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2133600" y="2819400"/>
          <a:ext cx="5943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7" imgW="1955165" imgH="215900" progId="Equation.DSMT4">
                  <p:embed/>
                </p:oleObj>
              </mc:Choice>
              <mc:Fallback>
                <p:oleObj name="Equation" r:id="rId7" imgW="1955165" imgH="215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19400"/>
                        <a:ext cx="59436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AutoShape 6">
            <a:hlinkClick r:id="rId9" action="ppaction://hlinksldjump" highlightClick="1"/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86400" y="2133600"/>
            <a:ext cx="533400" cy="381000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  <p:tag name="KSO_WM_SPECIAL_SOURCE" val="bdnull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04a495-6db6-437e-b583-7d6647d0df54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23bcdb3-7ff9-4aef-8bee-39b885865c78}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3ed51d-7401-4c52-a8fb-0b7a1e0bf7c9}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8305817-de2a-4883-acad-17bc802133b7}"/>
</p:tagLst>
</file>

<file path=ppt/tags/tag178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3fede75-ff12-4395-b094-b030d6757542}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54fe9df-c21a-4093-8c49-091a1794f8d9}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TABLE_BEAUTIFY" val="smartTable{24046857-33cc-4aba-8d10-34fa59153098}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e18a2222-743b-4ea6-9c43-ffb39bf3da29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db9e441-f7f0-46ed-84ca-59ee28d032b1}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a6b53ce1-f068-4cf2-a824-cafecedef28f}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5f4d493-47cf-4806-a6e2-ae121c272890}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e48dad2e-14f3-4f6f-b3e9-8f8fbc55512b}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eb8b209-0359-4dc4-941f-af4804d5a33e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ded7a1d-2a3d-4ced-91ed-261b73c03849}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ae179e91-b89d-401e-87d8-cbdfdede4073}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de92d3f-962f-48c1-bebc-64bbcd4cd5c5}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39ae738-98f1-4103-b51e-1973137b032b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dcd907b-01e6-4534-abff-3e8795962d22}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1209a03-5edc-40b4-8fd6-9da1aa1d3e5f}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1149fd4-8e5b-433e-81ba-2c4438e29374}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e0724c4-b49d-4915-94aa-1e616aa8ab0a}"/>
</p:tagLst>
</file>

<file path=ppt/tags/tag222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2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7.xml><?xml version="1.0" encoding="utf-8"?>
<p:tagLst xmlns:p="http://schemas.openxmlformats.org/presentationml/2006/main">
  <p:tag name="KSO_DOCER_TEMPLATE_OPEN_ONCE_MARK" val="1"/>
  <p:tag name="KSO_WPP_MARK_KEY" val="1e054fa6-d99c-41e4-94ca-dc8350b1f288"/>
  <p:tag name="COMMONDATA" val="eyJoZGlkIjoiNTFlOGZlMDMxZDY1NTU5OTk1OGY2YjkwNjM0NTQ3YTcifQ=="/>
  <p:tag name="commondata" val="eyJoZGlkIjoiYjA3NzAxYzkwMWNmZTU3NGYyMWJlOWIyOTQyNDdhODcifQ==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黑体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833</Words>
  <Application>WPS 演示</Application>
  <PresentationFormat>全屏显示(4:3)</PresentationFormat>
  <Paragraphs>124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宋体</vt:lpstr>
      <vt:lpstr>Wingdings</vt:lpstr>
      <vt:lpstr>Tahoma</vt:lpstr>
      <vt:lpstr>黑体</vt:lpstr>
      <vt:lpstr>微软雅黑</vt:lpstr>
      <vt:lpstr>汉仪旗黑-85S</vt:lpstr>
      <vt:lpstr>汉仪旗黑-85S</vt:lpstr>
      <vt:lpstr>Times New Roman</vt:lpstr>
      <vt:lpstr>楷体</vt:lpstr>
      <vt:lpstr>Arial Unicode MS</vt:lpstr>
      <vt:lpstr>Calibri</vt:lpstr>
      <vt:lpstr>Blends</vt:lpstr>
      <vt:lpstr>2_Office 主题​​</vt:lpstr>
      <vt:lpstr>Equation.DSMT4</vt:lpstr>
      <vt:lpstr>Equation.DSMT4</vt:lpstr>
      <vt:lpstr>Visio.Drawing.11</vt:lpstr>
      <vt:lpstr>Visio.Drawing.11</vt:lpstr>
      <vt:lpstr>2.4 逻辑函数的表示方法 </vt:lpstr>
      <vt:lpstr>PowerPoint 演示文稿</vt:lpstr>
      <vt:lpstr>逻辑函数的表示方法</vt:lpstr>
      <vt:lpstr>逻辑函数的表示方法</vt:lpstr>
      <vt:lpstr>逻辑函数的表示方法</vt:lpstr>
      <vt:lpstr>课堂练习</vt:lpstr>
      <vt:lpstr>逻辑函数的表示方法</vt:lpstr>
      <vt:lpstr>逻辑函数的表示方法</vt:lpstr>
      <vt:lpstr>逻辑函数的表示方法</vt:lpstr>
      <vt:lpstr>逻辑函数的表示方法</vt:lpstr>
      <vt:lpstr>逻辑函数的表示方法</vt:lpstr>
      <vt:lpstr>逻辑函数的表示方法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1.5.4 逻辑函数的表示方法</dc:title>
  <dc:creator>Microsoft Office 用户</dc:creator>
  <cp:lastModifiedBy>Rebecca W. W. Tsui</cp:lastModifiedBy>
  <cp:revision>20</cp:revision>
  <cp:lastPrinted>2113-01-01T00:00:00Z</cp:lastPrinted>
  <dcterms:created xsi:type="dcterms:W3CDTF">2018-11-06T06:38:00Z</dcterms:created>
  <dcterms:modified xsi:type="dcterms:W3CDTF">2024-03-03T03:59:26Z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70064A0EBFAA42DB8656A05EFC6F4F0D</vt:lpwstr>
  </property>
  <property fmtid="{D5CDD505-2E9C-101B-9397-08002B2CF9AE}" pid="4" name="KSOProductBuildVer">
    <vt:lpwstr>2052-12.1.0.16120</vt:lpwstr>
  </property>
</Properties>
</file>